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1CE7E6B0-45C4-4EFC-9378-6AC828F1709F}">
  <a:tblStyle styleId="{1CE7E6B0-45C4-4EFC-9378-6AC828F1709F}" styleName="Table_0"/>
  <a:tblStyle styleId="{74B9CD4E-AA2E-4007-89FF-46FF909537F0}" styleName="Table_1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62DB64D9-B57D-4923-8177-C7C63AA90C52}" styleName="Table_2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A4DC0993-D72E-4F1C-8DB0-6C77DFDC4922}" styleName="Table_3"/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990" y="-3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382067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Values enter registers where they proceed to the operations.  A mux selects the operation desired and passes it to the output register.</a:t>
            </a:r>
          </a:p>
          <a:p>
            <a:endParaRPr lang="en"/>
          </a:p>
          <a:p>
            <a:endParaRPr lang="e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If we were given information such as the probability that each operation would be called or the probability that certain functions would be called after a specific function then the order could make a significant difference because of static power and capacitor charging and discharging upon transitions.</a:t>
            </a:r>
          </a:p>
          <a:p>
            <a:endParaRPr lang="en" sz="9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The muxes were made using transmission gate logic.  Since there are so many, this really cut down on size and power and also reduced delay</a:t>
            </a:r>
          </a:p>
          <a:p>
            <a:endParaRPr lang="en"/>
          </a:p>
          <a:p>
            <a:pPr lvl="0" rtl="0"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 Need combinational logic since three selects needed but only two given.</a:t>
            </a:r>
          </a:p>
          <a:p>
            <a:pPr lvl="0" rtl="0">
              <a:buNone/>
            </a:pPr>
            <a:r>
              <a:rPr lang="en"/>
              <a:t>Could have done columns differently but results this results in little combinational logic to select the number of shifts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clock buffer size has no limit since not part of metric and 4x load could be handled</a:t>
            </a:r>
          </a:p>
          <a:p>
            <a:endParaRPr lang="en"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8C0DB-58FE-4306-9FAF-24304022DED0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CEBC-C090-4859-8244-D34FFF844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8C0DB-58FE-4306-9FAF-24304022DED0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CEBC-C090-4859-8244-D34FFF844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69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8C0DB-58FE-4306-9FAF-24304022DED0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CEBC-C090-4859-8244-D34FFF844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823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8C0DB-58FE-4306-9FAF-24304022DED0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CEBC-C090-4859-8244-D34FFF844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17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8C0DB-58FE-4306-9FAF-24304022DED0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CEBC-C090-4859-8244-D34FFF844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14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8C0DB-58FE-4306-9FAF-24304022DED0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CEBC-C090-4859-8244-D34FFF844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90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8C0DB-58FE-4306-9FAF-24304022DED0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CEBC-C090-4859-8244-D34FFF844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219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8C0DB-58FE-4306-9FAF-24304022DED0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CEBC-C090-4859-8244-D34FFF844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071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8C0DB-58FE-4306-9FAF-24304022DED0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CEBC-C090-4859-8244-D34FFF844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9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8C0DB-58FE-4306-9FAF-24304022DED0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CEBC-C090-4859-8244-D34FFF844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37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8C0DB-58FE-4306-9FAF-24304022DED0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DCEBC-C090-4859-8244-D34FFF844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839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8C0DB-58FE-4306-9FAF-24304022DED0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DCEBC-C090-4859-8244-D34FFF844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12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697741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>
              <a:buNone/>
            </a:pPr>
            <a:r>
              <a:rPr lang="en" sz="60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Team OR</a:t>
            </a:r>
            <a:r>
              <a:rPr lang="en" sz="48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" sz="48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" sz="28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Design Presentation</a:t>
            </a:r>
            <a:endParaRPr lang="en" sz="40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2083951"/>
            <a:ext cx="7929599" cy="2621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lnSpc>
                <a:spcPct val="115000"/>
              </a:lnSpc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dirty="0">
                <a:solidFill>
                  <a:schemeClr val="dk1"/>
                </a:solidFill>
                <a:latin typeface="+mj-lt"/>
                <a:ea typeface="Times New Roman"/>
                <a:cs typeface="Times New Roman"/>
                <a:sym typeface="Times New Roman"/>
              </a:rPr>
              <a:t>Jacob Breiholz    </a:t>
            </a:r>
            <a:r>
              <a:rPr lang="en" sz="2400" dirty="0" smtClean="0">
                <a:solidFill>
                  <a:schemeClr val="dk1"/>
                </a:solidFill>
                <a:latin typeface="+mj-lt"/>
                <a:ea typeface="Times New Roman"/>
                <a:cs typeface="Times New Roman"/>
                <a:sym typeface="Times New Roman"/>
              </a:rPr>
              <a:t>    Emilio Esteban      Gabriel </a:t>
            </a:r>
            <a:r>
              <a:rPr lang="en" sz="2400" dirty="0">
                <a:solidFill>
                  <a:schemeClr val="dk1"/>
                </a:solidFill>
                <a:latin typeface="+mj-lt"/>
                <a:ea typeface="Times New Roman"/>
                <a:cs typeface="Times New Roman"/>
                <a:sym typeface="Times New Roman"/>
              </a:rPr>
              <a:t>Ritter</a:t>
            </a:r>
          </a:p>
          <a:p>
            <a:endParaRPr lang="en" sz="2400" dirty="0">
              <a:solidFill>
                <a:schemeClr val="dk1"/>
              </a:solidFill>
              <a:latin typeface="+mj-lt"/>
              <a:ea typeface="Times New Roman"/>
              <a:cs typeface="Times New Roman"/>
              <a:sym typeface="Times New Roman"/>
            </a:endParaRPr>
          </a:p>
          <a:p>
            <a:pPr lvl="0" algn="r" rtl="0">
              <a:lnSpc>
                <a:spcPct val="115000"/>
              </a:lnSpc>
              <a:buClr>
                <a:schemeClr val="dk1"/>
              </a:buClr>
              <a:buSzPct val="45833"/>
              <a:buFont typeface="Arial"/>
              <a:buNone/>
            </a:pPr>
            <a:r>
              <a:rPr lang="en" sz="2000" dirty="0">
                <a:solidFill>
                  <a:schemeClr val="dk1"/>
                </a:solidFill>
                <a:latin typeface="+mj-lt"/>
              </a:rPr>
              <a:t>ECE 3663 – Spring 2014</a:t>
            </a:r>
          </a:p>
          <a:p>
            <a:pPr lvl="0" algn="r" rtl="0">
              <a:lnSpc>
                <a:spcPct val="115000"/>
              </a:lnSpc>
              <a:buClr>
                <a:schemeClr val="dk1"/>
              </a:buClr>
              <a:buSzPct val="45833"/>
              <a:buFont typeface="Arial"/>
              <a:buNone/>
            </a:pPr>
            <a:r>
              <a:rPr lang="en" sz="2000" dirty="0">
                <a:solidFill>
                  <a:schemeClr val="dk1"/>
                </a:solidFill>
                <a:latin typeface="+mj-lt"/>
              </a:rPr>
              <a:t>University of Virginia</a:t>
            </a:r>
          </a:p>
          <a:p>
            <a:endParaRPr lang="en" sz="2400" dirty="0">
              <a:solidFill>
                <a:schemeClr val="dk1"/>
              </a:solidFill>
            </a:endParaRPr>
          </a:p>
          <a:p>
            <a:endParaRPr lang="en" sz="240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Results-Area</a:t>
            </a:r>
          </a:p>
        </p:txBody>
      </p:sp>
      <p:graphicFrame>
        <p:nvGraphicFramePr>
          <p:cNvPr id="83" name="Shape 83"/>
          <p:cNvGraphicFramePr/>
          <p:nvPr>
            <p:extLst>
              <p:ext uri="{D42A27DB-BD31-4B8C-83A1-F6EECF244321}">
                <p14:modId xmlns:p14="http://schemas.microsoft.com/office/powerpoint/2010/main" val="2780322294"/>
              </p:ext>
            </p:extLst>
          </p:nvPr>
        </p:nvGraphicFramePr>
        <p:xfrm>
          <a:off x="4114800" y="971550"/>
          <a:ext cx="4574425" cy="4090416"/>
        </p:xfrm>
        <a:graphic>
          <a:graphicData uri="http://schemas.openxmlformats.org/drawingml/2006/table">
            <a:tbl>
              <a:tblPr firstRow="1" lastRow="1">
                <a:tableStyleId>{3C2FFA5D-87B4-456A-9821-1D502468CF0F}</a:tableStyleId>
              </a:tblPr>
              <a:tblGrid>
                <a:gridCol w="1799350"/>
                <a:gridCol w="2775075"/>
              </a:tblGrid>
              <a:tr h="314906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 dirty="0"/>
                        <a:t>Component</a:t>
                      </a:r>
                      <a:endParaRPr lang="en" sz="16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 dirty="0"/>
                        <a:t>Area </a:t>
                      </a:r>
                      <a:r>
                        <a:rPr lang="en" sz="1600" dirty="0" smtClean="0"/>
                        <a:t>(characteristic </a:t>
                      </a:r>
                      <a:r>
                        <a:rPr lang="en" sz="1600" dirty="0"/>
                        <a:t>inverters)</a:t>
                      </a:r>
                      <a:endParaRPr lang="en" sz="1600" b="1" dirty="0"/>
                    </a:p>
                  </a:txBody>
                  <a:tcPr marL="45720" marR="45720"/>
                </a:tc>
              </a:tr>
              <a:tr h="314906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ADD</a:t>
                      </a:r>
                      <a:endParaRPr lang="en" sz="1600" b="1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620</a:t>
                      </a:r>
                    </a:p>
                  </a:txBody>
                  <a:tcPr marL="45720" marR="45720"/>
                </a:tc>
              </a:tr>
              <a:tr h="314906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 dirty="0"/>
                        <a:t>SUB</a:t>
                      </a:r>
                      <a:endParaRPr lang="en" sz="16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620</a:t>
                      </a:r>
                    </a:p>
                  </a:txBody>
                  <a:tcPr marL="45720" marR="45720"/>
                </a:tc>
              </a:tr>
              <a:tr h="314906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OR</a:t>
                      </a:r>
                      <a:endParaRPr lang="en" sz="1600" b="1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 dirty="0"/>
                        <a:t>48</a:t>
                      </a:r>
                    </a:p>
                  </a:txBody>
                  <a:tcPr marL="45720" marR="45720"/>
                </a:tc>
              </a:tr>
              <a:tr h="314906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 dirty="0"/>
                        <a:t>AND</a:t>
                      </a:r>
                      <a:endParaRPr lang="en" sz="16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48</a:t>
                      </a:r>
                    </a:p>
                  </a:txBody>
                  <a:tcPr marL="45720" marR="45720"/>
                </a:tc>
              </a:tr>
              <a:tr h="314906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PASS</a:t>
                      </a:r>
                      <a:endParaRPr lang="en" sz="1600" b="1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16</a:t>
                      </a:r>
                    </a:p>
                  </a:txBody>
                  <a:tcPr marL="45720" marR="45720"/>
                </a:tc>
              </a:tr>
              <a:tr h="314906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SHIFT</a:t>
                      </a:r>
                      <a:endParaRPr lang="en" sz="1600" b="1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160</a:t>
                      </a:r>
                    </a:p>
                  </a:txBody>
                  <a:tcPr marL="45720" marR="45720"/>
                </a:tc>
              </a:tr>
              <a:tr h="314906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8:1 16 bit MUX</a:t>
                      </a:r>
                      <a:endParaRPr lang="en" sz="1600" b="1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800</a:t>
                      </a:r>
                    </a:p>
                  </a:txBody>
                  <a:tcPr marL="45720" marR="45720"/>
                </a:tc>
              </a:tr>
              <a:tr h="314906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Register</a:t>
                      </a:r>
                      <a:endParaRPr lang="en" sz="1600" b="1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456</a:t>
                      </a:r>
                    </a:p>
                  </a:txBody>
                  <a:tcPr marL="45720" marR="45720"/>
                </a:tc>
              </a:tr>
              <a:tr h="314906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Multiplier</a:t>
                      </a:r>
                      <a:endParaRPr lang="en" sz="1600" b="1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2725</a:t>
                      </a:r>
                    </a:p>
                  </a:txBody>
                  <a:tcPr marL="45720" marR="45720"/>
                </a:tc>
              </a:tr>
              <a:tr h="314906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/>
                        <a:t>Total</a:t>
                      </a:r>
                      <a:endParaRPr lang="en" sz="1600" b="1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1600" dirty="0"/>
                        <a:t>3730</a:t>
                      </a:r>
                    </a:p>
                  </a:txBody>
                  <a:tcPr marL="45720" marR="45720"/>
                </a:tc>
              </a:tr>
            </a:tbl>
          </a:graphicData>
        </a:graphic>
      </p:graphicFrame>
      <p:sp>
        <p:nvSpPr>
          <p:cNvPr id="84" name="Shape 84"/>
          <p:cNvSpPr txBox="1"/>
          <p:nvPr/>
        </p:nvSpPr>
        <p:spPr>
          <a:xfrm>
            <a:off x="457200" y="1400775"/>
            <a:ext cx="3297600" cy="270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3200" dirty="0">
                <a:latin typeface="+mj-lt"/>
              </a:rPr>
              <a:t>Total Area </a:t>
            </a:r>
            <a:r>
              <a:rPr lang="en" sz="3200" dirty="0" smtClean="0">
                <a:latin typeface="+mj-lt"/>
              </a:rPr>
              <a:t>(m):</a:t>
            </a:r>
            <a:endParaRPr lang="en" sz="3200" dirty="0">
              <a:latin typeface="+mj-lt"/>
            </a:endParaRPr>
          </a:p>
          <a:p>
            <a:endParaRPr lang="en" sz="3200" dirty="0">
              <a:latin typeface="+mj-lt"/>
            </a:endParaRPr>
          </a:p>
          <a:p>
            <a:pPr algn="ctr">
              <a:buNone/>
            </a:pPr>
            <a:r>
              <a:rPr lang="en" sz="3200" dirty="0" smtClean="0">
                <a:latin typeface="+mj-lt"/>
              </a:rPr>
              <a:t>6.714*10</a:t>
            </a:r>
            <a:r>
              <a:rPr lang="en" sz="3200" baseline="30000" dirty="0" smtClean="0">
                <a:latin typeface="+mj-lt"/>
              </a:rPr>
              <a:t>-4</a:t>
            </a:r>
            <a:endParaRPr lang="en" sz="3200" baseline="30000" dirty="0">
              <a:latin typeface="+mj-lt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Results-Metric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dirty="0"/>
              <a:t>The metric of our design is </a:t>
            </a:r>
            <a:r>
              <a:rPr lang="en" i="1" dirty="0" smtClean="0"/>
              <a:t>area*delay</a:t>
            </a:r>
            <a:r>
              <a:rPr lang="en" i="1" baseline="30000" dirty="0" smtClean="0"/>
              <a:t>2</a:t>
            </a:r>
            <a:r>
              <a:rPr lang="en" i="1" dirty="0" smtClean="0"/>
              <a:t>*power</a:t>
            </a:r>
            <a:r>
              <a:rPr lang="en" i="1" dirty="0"/>
              <a:t>.  </a:t>
            </a:r>
            <a:r>
              <a:rPr lang="en" dirty="0"/>
              <a:t>This comes out to be </a:t>
            </a:r>
            <a:r>
              <a:rPr lang="en" b="1" dirty="0" smtClean="0"/>
              <a:t>6.56*10</a:t>
            </a:r>
            <a:r>
              <a:rPr lang="en" b="1" baseline="30000" dirty="0" smtClean="0"/>
              <a:t>-26</a:t>
            </a:r>
            <a:r>
              <a:rPr lang="en" b="1" dirty="0" smtClean="0"/>
              <a:t> m*s</a:t>
            </a:r>
            <a:r>
              <a:rPr lang="en" b="1" baseline="30000" dirty="0" smtClean="0"/>
              <a:t>2</a:t>
            </a:r>
            <a:r>
              <a:rPr lang="en" b="1" dirty="0" smtClean="0"/>
              <a:t>*W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endParaRPr lang="en" b="1" dirty="0"/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dirty="0" smtClean="0"/>
              <a:t>Also notable is the DSP’s ability to run on a </a:t>
            </a:r>
            <a:r>
              <a:rPr lang="en" b="1" dirty="0" smtClean="0"/>
              <a:t>1.6GHz</a:t>
            </a:r>
            <a:r>
              <a:rPr lang="en" dirty="0" smtClean="0"/>
              <a:t> clock</a:t>
            </a:r>
            <a:endParaRPr lang="en" b="1" dirty="0"/>
          </a:p>
          <a:p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95300" lvl="0" indent="-457200" rtl="0">
              <a:buClr>
                <a:schemeClr val="dk1"/>
              </a:buClr>
              <a:buSzPct val="100000"/>
              <a:buFont typeface="Wingdings" panose="05000000000000000000" pitchFamily="2" charset="2"/>
              <a:buChar char="Ø"/>
            </a:pPr>
            <a:r>
              <a:rPr lang="en" sz="2800" dirty="0"/>
              <a:t>Design achieves full </a:t>
            </a:r>
            <a:r>
              <a:rPr lang="en" sz="2800" dirty="0" smtClean="0"/>
              <a:t>functionality</a:t>
            </a:r>
          </a:p>
          <a:p>
            <a:pPr marL="495300" lvl="0" indent="-457200" rtl="0">
              <a:buClr>
                <a:schemeClr val="dk1"/>
              </a:buClr>
              <a:buSzPct val="100000"/>
              <a:buFont typeface="Wingdings" panose="05000000000000000000" pitchFamily="2" charset="2"/>
              <a:buChar char="Ø"/>
            </a:pPr>
            <a:r>
              <a:rPr lang="en" sz="2800" dirty="0" smtClean="0"/>
              <a:t>Design </a:t>
            </a:r>
            <a:r>
              <a:rPr lang="en" sz="2800" dirty="0"/>
              <a:t>has </a:t>
            </a:r>
            <a:r>
              <a:rPr lang="en" sz="2800" dirty="0" smtClean="0"/>
              <a:t>maximum delay </a:t>
            </a:r>
            <a:r>
              <a:rPr lang="en" sz="2800" dirty="0"/>
              <a:t>of </a:t>
            </a:r>
            <a:r>
              <a:rPr lang="en" sz="2800" b="1" dirty="0"/>
              <a:t>625ps </a:t>
            </a:r>
            <a:r>
              <a:rPr lang="en" sz="2800" dirty="0"/>
              <a:t>even with more complex functions (i.e. </a:t>
            </a:r>
            <a:r>
              <a:rPr lang="en" sz="2800" dirty="0" smtClean="0"/>
              <a:t>multiplication)</a:t>
            </a:r>
          </a:p>
          <a:p>
            <a:pPr marL="495300" lvl="0" indent="-457200" rtl="0">
              <a:buClr>
                <a:schemeClr val="dk1"/>
              </a:buClr>
              <a:buSzPct val="100000"/>
              <a:buFont typeface="Wingdings" panose="05000000000000000000" pitchFamily="2" charset="2"/>
              <a:buChar char="Ø"/>
            </a:pPr>
            <a:r>
              <a:rPr lang="en" sz="2800" dirty="0" smtClean="0"/>
              <a:t>Design </a:t>
            </a:r>
            <a:r>
              <a:rPr lang="en" sz="2800" dirty="0"/>
              <a:t>has active power of</a:t>
            </a:r>
            <a:r>
              <a:rPr lang="en" sz="2800" b="1" dirty="0"/>
              <a:t> 0.25mW</a:t>
            </a:r>
            <a:r>
              <a:rPr lang="en" sz="2800" dirty="0"/>
              <a:t> per </a:t>
            </a:r>
            <a:r>
              <a:rPr lang="en" sz="2800" dirty="0" smtClean="0"/>
              <a:t>cycle</a:t>
            </a:r>
          </a:p>
          <a:p>
            <a:pPr marL="495300" lvl="0" indent="-457200" rtl="0">
              <a:buClr>
                <a:schemeClr val="dk1"/>
              </a:buClr>
              <a:buSzPct val="100000"/>
              <a:buFont typeface="Wingdings" panose="05000000000000000000" pitchFamily="2" charset="2"/>
              <a:buChar char="Ø"/>
            </a:pPr>
            <a:r>
              <a:rPr lang="en" sz="2800" dirty="0" smtClean="0"/>
              <a:t>Design </a:t>
            </a:r>
            <a:r>
              <a:rPr lang="en" sz="2800" dirty="0"/>
              <a:t>has total area of </a:t>
            </a:r>
            <a:r>
              <a:rPr lang="en" sz="2800" b="1" dirty="0"/>
              <a:t>.67mm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Description-ALU Layout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98830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 </a:t>
            </a:r>
          </a:p>
        </p:txBody>
      </p:sp>
      <p:pic>
        <p:nvPicPr>
          <p:cNvPr id="31" name="Shape 3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794325" y="988300"/>
            <a:ext cx="7555350" cy="406117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Description (cont)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5600699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sz="2800" b="1" dirty="0"/>
              <a:t>Bit slicing techniques </a:t>
            </a:r>
            <a:r>
              <a:rPr lang="en" sz="2800" dirty="0"/>
              <a:t>were used for most components.</a:t>
            </a:r>
          </a:p>
          <a:p>
            <a:pPr>
              <a:buFont typeface="Wingdings" panose="05000000000000000000" pitchFamily="2" charset="2"/>
              <a:buChar char="Ø"/>
            </a:pPr>
            <a:endParaRPr lang="en" sz="1100" dirty="0"/>
          </a:p>
          <a:p>
            <a:pPr marL="0" lvl="0" indent="0" rtl="0">
              <a:spcBef>
                <a:spcPts val="0"/>
              </a:spcBef>
              <a:buNone/>
            </a:pPr>
            <a:r>
              <a:rPr lang="en" sz="2800" dirty="0"/>
              <a:t>The function control points were assigned as seen at right.</a:t>
            </a:r>
          </a:p>
          <a:p>
            <a:pPr>
              <a:buFont typeface="Wingdings" panose="05000000000000000000" pitchFamily="2" charset="2"/>
              <a:buChar char="Ø"/>
            </a:pPr>
            <a:endParaRPr lang="en" sz="1100" dirty="0"/>
          </a:p>
          <a:p>
            <a:pPr marL="0" lvl="0" indent="0" rtl="0">
              <a:spcBef>
                <a:spcPts val="0"/>
              </a:spcBef>
              <a:buNone/>
            </a:pPr>
            <a:r>
              <a:rPr lang="en" sz="2800" dirty="0"/>
              <a:t>Characteristic Inverter used: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2800" dirty="0" smtClean="0"/>
              <a:t>	</a:t>
            </a:r>
            <a:r>
              <a:rPr lang="en" sz="2000" dirty="0" smtClean="0"/>
              <a:t>NMOS </a:t>
            </a:r>
            <a:r>
              <a:rPr lang="en" sz="2000" dirty="0"/>
              <a:t>and </a:t>
            </a:r>
            <a:r>
              <a:rPr lang="en" sz="2000" dirty="0" smtClean="0"/>
              <a:t>PMOS channel widths </a:t>
            </a:r>
            <a:r>
              <a:rPr lang="en" sz="2000" dirty="0"/>
              <a:t>of </a:t>
            </a:r>
            <a:r>
              <a:rPr lang="en" sz="2000" dirty="0" smtClean="0"/>
              <a:t>90nm </a:t>
            </a:r>
            <a:r>
              <a:rPr lang="en" sz="2400" dirty="0" smtClean="0"/>
              <a:t> </a:t>
            </a:r>
            <a:endParaRPr lang="en" sz="2800" dirty="0"/>
          </a:p>
          <a:p>
            <a:endParaRPr lang="en" sz="2800" dirty="0"/>
          </a:p>
          <a:p>
            <a:endParaRPr lang="en" sz="2800" dirty="0"/>
          </a:p>
          <a:p>
            <a:endParaRPr lang="en" sz="2800" dirty="0"/>
          </a:p>
        </p:txBody>
      </p:sp>
      <p:graphicFrame>
        <p:nvGraphicFramePr>
          <p:cNvPr id="38" name="Shape 38"/>
          <p:cNvGraphicFramePr/>
          <p:nvPr>
            <p:extLst>
              <p:ext uri="{D42A27DB-BD31-4B8C-83A1-F6EECF244321}">
                <p14:modId xmlns:p14="http://schemas.microsoft.com/office/powerpoint/2010/main" val="1921722358"/>
              </p:ext>
            </p:extLst>
          </p:nvPr>
        </p:nvGraphicFramePr>
        <p:xfrm>
          <a:off x="6057900" y="1200150"/>
          <a:ext cx="2628900" cy="356616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000125"/>
                <a:gridCol w="1628775"/>
              </a:tblGrid>
              <a:tr h="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Function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Control (“S2,S1,S0”)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ADD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>
                          <a:sym typeface="Times New Roman"/>
                        </a:rPr>
                        <a:t>“000”</a:t>
                      </a:r>
                      <a:endParaRPr lang="en" sz="18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SUB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“001”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SHIFT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“010”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AND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“011”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OR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“100”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PASS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“101”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>
                          <a:sym typeface="Times New Roman"/>
                        </a:rPr>
                        <a:t>Multiply</a:t>
                      </a:r>
                      <a:endParaRPr lang="en" sz="18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“110”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</a:tr>
              <a:tr h="0"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>
                          <a:sym typeface="Times New Roman"/>
                        </a:rPr>
                        <a:t>NOP</a:t>
                      </a:r>
                      <a:endParaRPr lang="en" sz="18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en" sz="1800" b="1" dirty="0">
                          <a:sym typeface="Times New Roman"/>
                        </a:rPr>
                        <a:t>“111”</a:t>
                      </a:r>
                      <a:endParaRPr lang="en" sz="1800" b="1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45720" marR="45720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Adder Design</a:t>
            </a:r>
          </a:p>
        </p:txBody>
      </p:sp>
      <p:pic>
        <p:nvPicPr>
          <p:cNvPr id="44" name="Shape 4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068199" y="1129284"/>
            <a:ext cx="3832524" cy="271945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Shape 45"/>
          <p:cNvSpPr txBox="1"/>
          <p:nvPr/>
        </p:nvSpPr>
        <p:spPr>
          <a:xfrm>
            <a:off x="299675" y="1123950"/>
            <a:ext cx="4805099" cy="330777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800" dirty="0"/>
              <a:t>We decided to use a ripple carry configuration of mirror adders for our </a:t>
            </a:r>
            <a:r>
              <a:rPr lang="en" sz="2800" dirty="0" smtClean="0"/>
              <a:t>DSP</a:t>
            </a:r>
            <a:endParaRPr lang="en" sz="2800" dirty="0"/>
          </a:p>
          <a:p>
            <a:pPr marL="457200" lvl="0" indent="-317500" rtl="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" sz="1800" dirty="0"/>
              <a:t>It is </a:t>
            </a:r>
            <a:r>
              <a:rPr lang="en" sz="1800" b="1" dirty="0"/>
              <a:t>more efficient </a:t>
            </a:r>
            <a:r>
              <a:rPr lang="en" sz="1800" dirty="0"/>
              <a:t>at propagating carries than a traditional FA, and will therefore will have </a:t>
            </a:r>
            <a:r>
              <a:rPr lang="en" sz="1800" b="1" dirty="0"/>
              <a:t>less delay</a:t>
            </a:r>
            <a:r>
              <a:rPr lang="en" sz="1800" dirty="0"/>
              <a:t>.</a:t>
            </a:r>
          </a:p>
          <a:p>
            <a:pPr marL="457200" lvl="0" indent="-317500" rtl="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" sz="1800" dirty="0"/>
              <a:t>It uses </a:t>
            </a:r>
            <a:r>
              <a:rPr lang="en" sz="1800" b="1" dirty="0"/>
              <a:t>less area </a:t>
            </a:r>
            <a:r>
              <a:rPr lang="en" sz="1800" dirty="0"/>
              <a:t>than a typical CMOS FA, because it contains fewer inverters</a:t>
            </a:r>
            <a:r>
              <a:rPr lang="en" sz="1800" dirty="0" smtClean="0"/>
              <a:t>.</a:t>
            </a:r>
          </a:p>
          <a:p>
            <a:pPr marL="457200" lvl="0" indent="-317500" rtl="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n" sz="18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Multiplier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5626499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800" b="1" dirty="0"/>
              <a:t>Wallace Tree multiplier-</a:t>
            </a:r>
            <a:r>
              <a:rPr lang="en" sz="2800" dirty="0"/>
              <a:t>-an improvement over the common array multiplier</a:t>
            </a:r>
          </a:p>
          <a:p>
            <a:pPr lvl="1">
              <a:buNone/>
            </a:pPr>
            <a:r>
              <a:rPr lang="en" sz="2400" b="1" i="1" dirty="0"/>
              <a:t>O(log(N))</a:t>
            </a:r>
            <a:r>
              <a:rPr lang="en" sz="2400" b="1" dirty="0"/>
              <a:t> </a:t>
            </a:r>
            <a:r>
              <a:rPr lang="en" sz="2400" dirty="0"/>
              <a:t>speed vs </a:t>
            </a:r>
            <a:r>
              <a:rPr lang="en" sz="2400" b="1" i="1" dirty="0"/>
              <a:t>O(log</a:t>
            </a:r>
            <a:r>
              <a:rPr lang="en" sz="2400" b="1" i="1" baseline="30000" dirty="0"/>
              <a:t>2</a:t>
            </a:r>
            <a:r>
              <a:rPr lang="en" sz="2400" b="1" i="1" dirty="0"/>
              <a:t>(n))</a:t>
            </a:r>
          </a:p>
          <a:p>
            <a:pPr lvl="0" rtl="0">
              <a:buNone/>
            </a:pPr>
            <a:r>
              <a:rPr lang="en" sz="2400" dirty="0"/>
              <a:t>Helps the multiplier to work at speeds </a:t>
            </a:r>
            <a:r>
              <a:rPr lang="en" sz="2400" b="1" dirty="0"/>
              <a:t>comparable to </a:t>
            </a:r>
            <a:r>
              <a:rPr lang="en" sz="2400" dirty="0"/>
              <a:t>the rest of the DSP functions</a:t>
            </a:r>
          </a:p>
          <a:p>
            <a:endParaRPr lang="en" sz="2800" dirty="0"/>
          </a:p>
          <a:p>
            <a:endParaRPr lang="en" sz="2800" dirty="0"/>
          </a:p>
        </p:txBody>
      </p:sp>
      <p:pic>
        <p:nvPicPr>
          <p:cNvPr id="52" name="Shape 5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392800" y="88499"/>
            <a:ext cx="2682249" cy="5055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Shifter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009337"/>
            <a:ext cx="46143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800" dirty="0"/>
              <a:t>3 columns of 16 single bit 2:1 muxes--</a:t>
            </a:r>
            <a:r>
              <a:rPr lang="en" sz="2800" b="1" dirty="0"/>
              <a:t>Transmission gate </a:t>
            </a:r>
            <a:r>
              <a:rPr lang="en" sz="2800" dirty="0"/>
              <a:t>muxes</a:t>
            </a:r>
          </a:p>
          <a:p>
            <a:pPr lvl="0" rtl="0">
              <a:buNone/>
            </a:pPr>
            <a:r>
              <a:rPr lang="en" sz="2800" dirty="0"/>
              <a:t>First column shifts 1 bit, second column two bits, and third column 3 </a:t>
            </a:r>
            <a:r>
              <a:rPr lang="en" sz="2800" dirty="0" smtClean="0"/>
              <a:t>bits </a:t>
            </a:r>
          </a:p>
          <a:p>
            <a:pPr lvl="0" rtl="0">
              <a:buNone/>
            </a:pPr>
            <a:r>
              <a:rPr lang="en" sz="2000" dirty="0" smtClean="0"/>
              <a:t>	(some combinational </a:t>
            </a:r>
            <a:r>
              <a:rPr lang="en" sz="2000" dirty="0"/>
              <a:t>logic </a:t>
            </a:r>
            <a:r>
              <a:rPr lang="en" sz="2000" dirty="0" smtClean="0"/>
              <a:t>required)</a:t>
            </a:r>
            <a:endParaRPr lang="en" sz="2000" dirty="0"/>
          </a:p>
          <a:p>
            <a:endParaRPr lang="en" sz="2800" dirty="0"/>
          </a:p>
        </p:txBody>
      </p:sp>
      <p:pic>
        <p:nvPicPr>
          <p:cNvPr id="59" name="Shape 5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486400" y="590550"/>
            <a:ext cx="3506250" cy="410732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Sizing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011850"/>
            <a:ext cx="8229600" cy="3976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 dirty="0"/>
              <a:t>Logical Effort </a:t>
            </a:r>
            <a:r>
              <a:rPr lang="en" dirty="0"/>
              <a:t>was used to attempt to maximize the delay metric</a:t>
            </a:r>
          </a:p>
          <a:p>
            <a:pPr lvl="0" rtl="0">
              <a:buNone/>
            </a:pPr>
            <a:r>
              <a:rPr lang="en" dirty="0"/>
              <a:t>The </a:t>
            </a:r>
            <a:r>
              <a:rPr lang="en" dirty="0" smtClean="0"/>
              <a:t>area </a:t>
            </a:r>
            <a:r>
              <a:rPr lang="en" dirty="0"/>
              <a:t>cost </a:t>
            </a:r>
            <a:r>
              <a:rPr lang="en" dirty="0" smtClean="0"/>
              <a:t>alone from </a:t>
            </a:r>
            <a:r>
              <a:rPr lang="en" dirty="0"/>
              <a:t>doing this was enough to make </a:t>
            </a:r>
            <a:r>
              <a:rPr lang="en" dirty="0" smtClean="0"/>
              <a:t>the overall </a:t>
            </a:r>
            <a:r>
              <a:rPr lang="en" dirty="0"/>
              <a:t>metric </a:t>
            </a:r>
            <a:r>
              <a:rPr lang="en" b="1" dirty="0" smtClean="0"/>
              <a:t>worse, </a:t>
            </a:r>
            <a:r>
              <a:rPr lang="en" dirty="0" smtClean="0"/>
              <a:t> therefore most of the default </a:t>
            </a:r>
            <a:r>
              <a:rPr lang="en" dirty="0"/>
              <a:t>sizes </a:t>
            </a:r>
            <a:r>
              <a:rPr lang="en" dirty="0" smtClean="0"/>
              <a:t>were preserved.</a:t>
            </a:r>
            <a:endParaRPr lang="en" dirty="0"/>
          </a:p>
          <a:p>
            <a:pPr lvl="0" rtl="0">
              <a:buNone/>
            </a:pPr>
            <a:r>
              <a:rPr lang="en" sz="2400" dirty="0" smtClean="0"/>
              <a:t>The </a:t>
            </a:r>
            <a:r>
              <a:rPr lang="en" sz="2400" dirty="0"/>
              <a:t>clock buffer was ramped up to 2000x the characteristic inverter to improve transition times</a:t>
            </a:r>
          </a:p>
          <a:p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225150" y="22532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Results-Delay</a:t>
            </a:r>
          </a:p>
        </p:txBody>
      </p:sp>
      <p:graphicFrame>
        <p:nvGraphicFramePr>
          <p:cNvPr id="71" name="Shape 71"/>
          <p:cNvGraphicFramePr/>
          <p:nvPr>
            <p:extLst>
              <p:ext uri="{D42A27DB-BD31-4B8C-83A1-F6EECF244321}">
                <p14:modId xmlns:p14="http://schemas.microsoft.com/office/powerpoint/2010/main" val="2428980486"/>
              </p:ext>
            </p:extLst>
          </p:nvPr>
        </p:nvGraphicFramePr>
        <p:xfrm>
          <a:off x="914400" y="994680"/>
          <a:ext cx="7239000" cy="3988035"/>
        </p:xfrm>
        <a:graphic>
          <a:graphicData uri="http://schemas.openxmlformats.org/drawingml/2006/table">
            <a:tbl>
              <a:tblPr firstRow="1" lastRow="1">
                <a:tableStyleId>{3C2FFA5D-87B4-456A-9821-1D502468CF0F}</a:tableStyleId>
              </a:tblPr>
              <a:tblGrid>
                <a:gridCol w="3619500"/>
                <a:gridCol w="3619500"/>
              </a:tblGrid>
              <a:tr h="4431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 b="1" dirty="0"/>
                        <a:t>Component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 b="1" dirty="0"/>
                        <a:t>Delay (ps)</a:t>
                      </a:r>
                    </a:p>
                  </a:txBody>
                  <a:tcPr marL="45720" marR="45720"/>
                </a:tc>
              </a:tr>
              <a:tr h="4431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 dirty="0"/>
                        <a:t>ADD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 dirty="0"/>
                        <a:t>533</a:t>
                      </a:r>
                    </a:p>
                  </a:txBody>
                  <a:tcPr marL="45720" marR="45720"/>
                </a:tc>
              </a:tr>
              <a:tr h="4431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/>
                        <a:t>SUB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/>
                        <a:t>495</a:t>
                      </a:r>
                    </a:p>
                  </a:txBody>
                  <a:tcPr marL="45720" marR="45720"/>
                </a:tc>
              </a:tr>
              <a:tr h="4431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 dirty="0"/>
                        <a:t>AND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/>
                        <a:t>14.4</a:t>
                      </a:r>
                    </a:p>
                  </a:txBody>
                  <a:tcPr marL="45720" marR="45720"/>
                </a:tc>
              </a:tr>
              <a:tr h="4431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/>
                        <a:t>OR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/>
                        <a:t>14.6</a:t>
                      </a:r>
                    </a:p>
                  </a:txBody>
                  <a:tcPr marL="45720" marR="45720"/>
                </a:tc>
              </a:tr>
              <a:tr h="4431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/>
                        <a:t>PASS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/>
                        <a:t>15.1</a:t>
                      </a:r>
                    </a:p>
                  </a:txBody>
                  <a:tcPr marL="45720" marR="45720"/>
                </a:tc>
              </a:tr>
              <a:tr h="4431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/>
                        <a:t>SHIFT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/>
                        <a:t>354</a:t>
                      </a:r>
                    </a:p>
                  </a:txBody>
                  <a:tcPr marL="45720" marR="45720"/>
                </a:tc>
              </a:tr>
              <a:tr h="4431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 dirty="0"/>
                        <a:t>Multiplier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/>
                        <a:t>298</a:t>
                      </a:r>
                    </a:p>
                  </a:txBody>
                  <a:tcPr marL="45720" marR="45720"/>
                </a:tc>
              </a:tr>
              <a:tr h="4431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 b="1" dirty="0"/>
                        <a:t>Processor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000" b="1" dirty="0"/>
                        <a:t>625</a:t>
                      </a:r>
                    </a:p>
                  </a:txBody>
                  <a:tcPr marL="45720" marR="45720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17526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Results-Power</a:t>
            </a:r>
          </a:p>
        </p:txBody>
      </p:sp>
      <p:graphicFrame>
        <p:nvGraphicFramePr>
          <p:cNvPr id="77" name="Shape 77"/>
          <p:cNvGraphicFramePr/>
          <p:nvPr>
            <p:extLst>
              <p:ext uri="{D42A27DB-BD31-4B8C-83A1-F6EECF244321}">
                <p14:modId xmlns:p14="http://schemas.microsoft.com/office/powerpoint/2010/main" val="3198771961"/>
              </p:ext>
            </p:extLst>
          </p:nvPr>
        </p:nvGraphicFramePr>
        <p:xfrm>
          <a:off x="1524000" y="785190"/>
          <a:ext cx="5933800" cy="4023360"/>
        </p:xfrm>
        <a:graphic>
          <a:graphicData uri="http://schemas.openxmlformats.org/drawingml/2006/table">
            <a:tbl>
              <a:tblPr firstRow="1" lastRow="1">
                <a:tableStyleId>{3C2FFA5D-87B4-456A-9821-1D502468CF0F}</a:tableStyleId>
              </a:tblPr>
              <a:tblGrid>
                <a:gridCol w="2966900"/>
                <a:gridCol w="2966900"/>
              </a:tblGrid>
              <a:tr h="3515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 smtClean="0"/>
                        <a:t>Component</a:t>
                      </a:r>
                      <a:endParaRPr lang="en" sz="18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/>
                        <a:t>Power (W)</a:t>
                      </a:r>
                      <a:endParaRPr lang="en" sz="1800" b="1"/>
                    </a:p>
                  </a:txBody>
                  <a:tcPr marL="45720" marR="45720"/>
                </a:tc>
              </a:tr>
              <a:tr h="3515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/>
                        <a:t>ADD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 smtClean="0"/>
                        <a:t>4.09*10</a:t>
                      </a:r>
                      <a:r>
                        <a:rPr lang="en" sz="1800" baseline="30000" dirty="0" smtClean="0"/>
                        <a:t>-5</a:t>
                      </a:r>
                      <a:endParaRPr lang="en" sz="1800" baseline="30000" dirty="0"/>
                    </a:p>
                  </a:txBody>
                  <a:tcPr marL="45720" marR="45720"/>
                </a:tc>
              </a:tr>
              <a:tr h="3515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/>
                        <a:t>SUB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 smtClean="0"/>
                        <a:t>4.691*10</a:t>
                      </a:r>
                      <a:r>
                        <a:rPr lang="en" sz="1800" baseline="30000" dirty="0" smtClean="0"/>
                        <a:t>-5</a:t>
                      </a:r>
                      <a:endParaRPr lang="en" sz="1800" baseline="30000" dirty="0"/>
                    </a:p>
                  </a:txBody>
                  <a:tcPr marL="45720" marR="45720"/>
                </a:tc>
              </a:tr>
              <a:tr h="3515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/>
                        <a:t>AND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 smtClean="0"/>
                        <a:t>6.685*10</a:t>
                      </a:r>
                      <a:r>
                        <a:rPr lang="en" sz="1800" baseline="30000" dirty="0" smtClean="0"/>
                        <a:t>-6</a:t>
                      </a:r>
                      <a:endParaRPr lang="en" sz="1800" baseline="30000" dirty="0"/>
                    </a:p>
                  </a:txBody>
                  <a:tcPr marL="45720" marR="45720"/>
                </a:tc>
              </a:tr>
              <a:tr h="3515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/>
                        <a:t>OR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 smtClean="0"/>
                        <a:t>1.665*10</a:t>
                      </a:r>
                      <a:r>
                        <a:rPr lang="en" sz="1800" baseline="30000" dirty="0" smtClean="0"/>
                        <a:t>-5</a:t>
                      </a:r>
                      <a:endParaRPr lang="en" sz="1800" baseline="30000" dirty="0"/>
                    </a:p>
                  </a:txBody>
                  <a:tcPr marL="45720" marR="45720"/>
                </a:tc>
              </a:tr>
              <a:tr h="3515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/>
                        <a:t>PASS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 smtClean="0"/>
                        <a:t>2.299*10</a:t>
                      </a:r>
                      <a:r>
                        <a:rPr lang="en" sz="1800" baseline="30000" dirty="0" smtClean="0"/>
                        <a:t>-11</a:t>
                      </a:r>
                      <a:endParaRPr lang="en" sz="1800" baseline="30000" dirty="0"/>
                    </a:p>
                  </a:txBody>
                  <a:tcPr marL="45720" marR="45720"/>
                </a:tc>
              </a:tr>
              <a:tr h="3515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/>
                        <a:t>SHIFT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 smtClean="0"/>
                        <a:t>3.852*10</a:t>
                      </a:r>
                      <a:r>
                        <a:rPr lang="en" sz="1800" baseline="30000" dirty="0" smtClean="0"/>
                        <a:t>-6</a:t>
                      </a:r>
                      <a:endParaRPr lang="en" sz="1800" baseline="30000" dirty="0"/>
                    </a:p>
                  </a:txBody>
                  <a:tcPr marL="45720" marR="45720"/>
                </a:tc>
              </a:tr>
              <a:tr h="3515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/>
                        <a:t>MUX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 smtClean="0"/>
                        <a:t>1.572*10</a:t>
                      </a:r>
                      <a:r>
                        <a:rPr lang="en" sz="1800" baseline="30000" dirty="0" smtClean="0"/>
                        <a:t>-5</a:t>
                      </a:r>
                      <a:endParaRPr lang="en" sz="1800" baseline="30000" dirty="0"/>
                    </a:p>
                  </a:txBody>
                  <a:tcPr marL="45720" marR="45720"/>
                </a:tc>
              </a:tr>
              <a:tr h="3515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/>
                        <a:t>Register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 smtClean="0"/>
                        <a:t>1.115*10</a:t>
                      </a:r>
                      <a:r>
                        <a:rPr lang="en" sz="1800" baseline="30000" dirty="0" smtClean="0"/>
                        <a:t>-4</a:t>
                      </a:r>
                      <a:endParaRPr lang="en" sz="1800" baseline="30000" dirty="0"/>
                    </a:p>
                  </a:txBody>
                  <a:tcPr marL="45720" marR="45720"/>
                </a:tc>
              </a:tr>
              <a:tr h="351525"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en" sz="1800"/>
                        <a:t>Multiplier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 smtClean="0"/>
                        <a:t>2.450*10</a:t>
                      </a:r>
                      <a:r>
                        <a:rPr lang="en" sz="1800" baseline="30000" dirty="0" smtClean="0"/>
                        <a:t>-5</a:t>
                      </a:r>
                      <a:endParaRPr lang="en" sz="1800" baseline="30000" dirty="0"/>
                    </a:p>
                  </a:txBody>
                  <a:tcPr marL="45720" marR="45720"/>
                </a:tc>
              </a:tr>
              <a:tr h="351525">
                <a:tc>
                  <a:txBody>
                    <a:bodyPr/>
                    <a:lstStyle/>
                    <a:p>
                      <a:pPr rtl="0">
                        <a:buNone/>
                      </a:pPr>
                      <a:r>
                        <a:rPr lang="en" sz="1800"/>
                        <a:t>Processor</a:t>
                      </a:r>
                      <a:endParaRPr lang="en" sz="1800" b="1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1800" dirty="0" smtClean="0"/>
                        <a:t>2.503*10</a:t>
                      </a:r>
                      <a:r>
                        <a:rPr lang="en" sz="1800" baseline="30000" dirty="0" smtClean="0"/>
                        <a:t>-4</a:t>
                      </a:r>
                      <a:endParaRPr lang="en" sz="1800" b="1" baseline="30000" dirty="0"/>
                    </a:p>
                  </a:txBody>
                  <a:tcPr marL="45720" marR="45720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548</Words>
  <Application>Microsoft Office PowerPoint</Application>
  <PresentationFormat>On-screen Show (16:9)</PresentationFormat>
  <Paragraphs>133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Team OR Project Design Presentation</vt:lpstr>
      <vt:lpstr>Design Description-ALU Layout</vt:lpstr>
      <vt:lpstr>Design Description (cont)</vt:lpstr>
      <vt:lpstr>Adder Design</vt:lpstr>
      <vt:lpstr>Multiplier</vt:lpstr>
      <vt:lpstr>Shifter</vt:lpstr>
      <vt:lpstr>Sizing</vt:lpstr>
      <vt:lpstr>Results-Delay</vt:lpstr>
      <vt:lpstr>Results-Power</vt:lpstr>
      <vt:lpstr>Results-Area</vt:lpstr>
      <vt:lpstr>Results-Metric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OR Project Design Presentation</dc:title>
  <dc:creator>Emilio</dc:creator>
  <cp:lastModifiedBy>Student</cp:lastModifiedBy>
  <cp:revision>6</cp:revision>
  <dcterms:modified xsi:type="dcterms:W3CDTF">2014-04-23T23:20:59Z</dcterms:modified>
</cp:coreProperties>
</file>